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1" r:id="rId3"/>
    <p:sldId id="275" r:id="rId4"/>
    <p:sldId id="274" r:id="rId5"/>
    <p:sldId id="273" r:id="rId6"/>
    <p:sldId id="257" r:id="rId7"/>
    <p:sldId id="258" r:id="rId8"/>
    <p:sldId id="260" r:id="rId9"/>
    <p:sldId id="261" r:id="rId10"/>
    <p:sldId id="262" r:id="rId11"/>
    <p:sldId id="264" r:id="rId12"/>
    <p:sldId id="263" r:id="rId13"/>
    <p:sldId id="267" r:id="rId14"/>
    <p:sldId id="268" r:id="rId15"/>
    <p:sldId id="276" r:id="rId16"/>
    <p:sldId id="277" r:id="rId17"/>
    <p:sldId id="278" r:id="rId18"/>
    <p:sldId id="269" r:id="rId19"/>
  </p:sldIdLst>
  <p:sldSz cx="9144000" cy="6858000" type="screen4x3"/>
  <p:notesSz cx="7010400" cy="92233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00017"/>
    <a:srgbClr val="B5DC1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58" d="100"/>
          <a:sy n="158" d="100"/>
        </p:scale>
        <p:origin x="-97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152400" y="6324600"/>
            <a:ext cx="1905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OMJCFC_PPT_OVER_2.1</a:t>
            </a:r>
            <a:endParaRPr lang="en-US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6934200" y="6324600"/>
            <a:ext cx="1905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20180509</a:t>
            </a:r>
          </a:p>
        </p:txBody>
      </p:sp>
    </p:spTree>
    <p:extLst>
      <p:ext uri="{BB962C8B-B14F-4D97-AF65-F5344CB8AC3E}">
        <p14:creationId xmlns:p14="http://schemas.microsoft.com/office/powerpoint/2010/main" val="4242802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extBox 6"/>
          <p:cNvSpPr txBox="1"/>
          <p:nvPr userDrawn="1"/>
        </p:nvSpPr>
        <p:spPr>
          <a:xfrm>
            <a:off x="152400" y="6324600"/>
            <a:ext cx="1905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OMJCFC_PPT_OVER_2.1</a:t>
            </a:r>
            <a:endParaRPr lang="en-US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6934200" y="6324600"/>
            <a:ext cx="1905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20180509</a:t>
            </a:r>
          </a:p>
        </p:txBody>
      </p:sp>
    </p:spTree>
    <p:extLst>
      <p:ext uri="{BB962C8B-B14F-4D97-AF65-F5344CB8AC3E}">
        <p14:creationId xmlns:p14="http://schemas.microsoft.com/office/powerpoint/2010/main" val="27633227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BC8AD-B92A-420D-BFC5-12F584E7B5F3}" type="datetimeFigureOut">
              <a:rPr lang="en-US" smtClean="0"/>
              <a:t>5/9/2018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A94EF-38D1-4E32-8211-2EA42F650E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04244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BC8AD-B92A-420D-BFC5-12F584E7B5F3}" type="datetimeFigureOut">
              <a:rPr lang="en-US" smtClean="0"/>
              <a:t>5/9/2018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A94EF-38D1-4E32-8211-2EA42F650E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31993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BC8AD-B92A-420D-BFC5-12F584E7B5F3}" type="datetimeFigureOut">
              <a:rPr lang="en-US" smtClean="0"/>
              <a:t>5/9/2018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A94EF-38D1-4E32-8211-2EA42F650E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91840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BC8AD-B92A-420D-BFC5-12F584E7B5F3}" type="datetimeFigureOut">
              <a:rPr lang="en-US" smtClean="0"/>
              <a:t>5/9/2018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A94EF-38D1-4E32-8211-2EA42F650E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45643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BC8AD-B92A-420D-BFC5-12F584E7B5F3}" type="datetimeFigureOut">
              <a:rPr lang="en-US" smtClean="0"/>
              <a:t>5/9/2018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A94EF-38D1-4E32-8211-2EA42F650E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39615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BC8AD-B92A-420D-BFC5-12F584E7B5F3}" type="datetimeFigureOut">
              <a:rPr lang="en-US" smtClean="0"/>
              <a:t>5/9/2018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A94EF-38D1-4E32-8211-2EA42F650E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47608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BC8AD-B92A-420D-BFC5-12F584E7B5F3}" type="datetimeFigureOut">
              <a:rPr lang="en-US" smtClean="0"/>
              <a:t>5/9/2018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A94EF-38D1-4E32-8211-2EA42F650E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91570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BC8AD-B92A-420D-BFC5-12F584E7B5F3}" type="datetimeFigureOut">
              <a:rPr lang="en-US" smtClean="0"/>
              <a:t>5/9/2018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A94EF-38D1-4E32-8211-2EA42F650E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35050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BC8AD-B92A-420D-BFC5-12F584E7B5F3}" type="datetimeFigureOut">
              <a:rPr lang="en-US" smtClean="0"/>
              <a:t>5/9/2018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A94EF-38D1-4E32-8211-2EA42F650E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47272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B5DC10"/>
          </a:solidFill>
          <a:ln>
            <a:solidFill>
              <a:srgbClr val="B5DC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6019800"/>
            <a:ext cx="9144000" cy="838200"/>
          </a:xfrm>
          <a:prstGeom prst="rect">
            <a:avLst/>
          </a:prstGeom>
          <a:solidFill>
            <a:srgbClr val="70001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z="900" dirty="0" smtClean="0">
                <a:solidFill>
                  <a:schemeClr val="bg1"/>
                </a:solidFill>
              </a:rPr>
              <a:t>OMJCFC_PPT_WSNAME  v1.0</a:t>
            </a:r>
            <a:r>
              <a:rPr lang="en-US" dirty="0" smtClean="0"/>
              <a:t>	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YYYYMMDD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479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000" kern="1200">
          <a:solidFill>
            <a:schemeClr val="tx1"/>
          </a:solidFill>
          <a:latin typeface="Arial Black" panose="020B0A04020102020204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2362200"/>
            <a:ext cx="5798451" cy="205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7579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</p:spPr>
        <p:txBody>
          <a:bodyPr/>
          <a:lstStyle/>
          <a:p>
            <a:pPr algn="l"/>
            <a:r>
              <a:rPr lang="en-US" dirty="0" smtClean="0"/>
              <a:t>What is OhioMeansJobs?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9201"/>
            <a:ext cx="8686800" cy="373380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sz="2400" dirty="0" smtClean="0"/>
              <a:t>OhioMeansJobs is Ohio’s Workforce Development efforts</a:t>
            </a:r>
          </a:p>
          <a:p>
            <a:pPr lvl="1">
              <a:spcAft>
                <a:spcPts val="600"/>
              </a:spcAft>
            </a:pPr>
            <a:r>
              <a:rPr lang="en-US" sz="2400" dirty="0" smtClean="0"/>
              <a:t>Managed by the Ohio Department of Jobs and Family Services</a:t>
            </a:r>
          </a:p>
          <a:p>
            <a:pPr>
              <a:spcAft>
                <a:spcPts val="600"/>
              </a:spcAft>
            </a:pPr>
            <a:r>
              <a:rPr lang="en-US" sz="2400" dirty="0" smtClean="0"/>
              <a:t>Components</a:t>
            </a:r>
          </a:p>
          <a:p>
            <a:pPr lvl="1">
              <a:spcAft>
                <a:spcPts val="600"/>
              </a:spcAft>
            </a:pPr>
            <a:r>
              <a:rPr lang="en-US" sz="2400" dirty="0" smtClean="0"/>
              <a:t>OhioMeansJobs.com website and mobile app</a:t>
            </a:r>
          </a:p>
          <a:p>
            <a:pPr lvl="1">
              <a:spcAft>
                <a:spcPts val="600"/>
              </a:spcAft>
            </a:pPr>
            <a:r>
              <a:rPr lang="en-US" sz="2400" dirty="0" smtClean="0"/>
              <a:t>Funding and guiding agency for local areas</a:t>
            </a:r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599" y="5029200"/>
            <a:ext cx="2133599" cy="76240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5077231"/>
            <a:ext cx="2476500" cy="71437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2580" y="4885385"/>
            <a:ext cx="1981200" cy="105003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3780" y="5003982"/>
            <a:ext cx="1898748" cy="812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80446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</p:spPr>
        <p:txBody>
          <a:bodyPr/>
          <a:lstStyle/>
          <a:p>
            <a:pPr algn="l"/>
            <a:r>
              <a:rPr lang="en-US" dirty="0" smtClean="0"/>
              <a:t>OhioMeansJobs.com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9200"/>
            <a:ext cx="8686800" cy="4571999"/>
          </a:xfrm>
        </p:spPr>
        <p:txBody>
          <a:bodyPr>
            <a:normAutofit lnSpcReduction="10000"/>
          </a:bodyPr>
          <a:lstStyle/>
          <a:p>
            <a:pPr>
              <a:spcAft>
                <a:spcPts val="600"/>
              </a:spcAft>
            </a:pPr>
            <a:r>
              <a:rPr lang="en-US" sz="2400" dirty="0" smtClean="0"/>
              <a:t>Website providing self-service tools</a:t>
            </a:r>
          </a:p>
          <a:p>
            <a:pPr lvl="1">
              <a:spcAft>
                <a:spcPts val="600"/>
              </a:spcAft>
            </a:pPr>
            <a:r>
              <a:rPr lang="en-US" sz="2400" dirty="0" smtClean="0"/>
              <a:t>Job seekers</a:t>
            </a:r>
          </a:p>
          <a:p>
            <a:pPr lvl="2">
              <a:spcAft>
                <a:spcPts val="600"/>
              </a:spcAft>
            </a:pPr>
            <a:r>
              <a:rPr lang="en-US" sz="2000" dirty="0" smtClean="0"/>
              <a:t>Resume Builder</a:t>
            </a:r>
          </a:p>
          <a:p>
            <a:pPr lvl="2">
              <a:spcAft>
                <a:spcPts val="600"/>
              </a:spcAft>
            </a:pPr>
            <a:r>
              <a:rPr lang="en-US" sz="2000" dirty="0" smtClean="0"/>
              <a:t>Self-Assessments</a:t>
            </a:r>
          </a:p>
          <a:p>
            <a:pPr lvl="2">
              <a:spcAft>
                <a:spcPts val="600"/>
              </a:spcAft>
            </a:pPr>
            <a:r>
              <a:rPr lang="en-US" sz="2000" dirty="0" smtClean="0"/>
              <a:t>Budgeting Tool</a:t>
            </a:r>
          </a:p>
          <a:p>
            <a:pPr lvl="2">
              <a:spcAft>
                <a:spcPts val="600"/>
              </a:spcAft>
            </a:pPr>
            <a:r>
              <a:rPr lang="en-US" sz="2000" dirty="0" smtClean="0"/>
              <a:t>Interview Tool</a:t>
            </a:r>
          </a:p>
          <a:p>
            <a:pPr lvl="1">
              <a:spcAft>
                <a:spcPts val="600"/>
              </a:spcAft>
            </a:pPr>
            <a:r>
              <a:rPr lang="en-US" sz="2400" dirty="0" smtClean="0"/>
              <a:t>Employers</a:t>
            </a:r>
          </a:p>
          <a:p>
            <a:pPr lvl="2">
              <a:spcAft>
                <a:spcPts val="600"/>
              </a:spcAft>
            </a:pPr>
            <a:r>
              <a:rPr lang="en-US" sz="2000" dirty="0" smtClean="0"/>
              <a:t>Labor Market Information</a:t>
            </a:r>
          </a:p>
          <a:p>
            <a:pPr lvl="2">
              <a:spcAft>
                <a:spcPts val="600"/>
              </a:spcAft>
            </a:pPr>
            <a:r>
              <a:rPr lang="en-US" sz="2000" dirty="0" smtClean="0"/>
              <a:t>Job Board for posting open positions</a:t>
            </a:r>
          </a:p>
          <a:p>
            <a:pPr lvl="2">
              <a:spcAft>
                <a:spcPts val="600"/>
              </a:spcAft>
            </a:pPr>
            <a:r>
              <a:rPr lang="en-US" sz="2000" dirty="0" smtClean="0"/>
              <a:t>Candidate Pool for potential applicants </a:t>
            </a:r>
          </a:p>
          <a:p>
            <a:pPr lvl="2">
              <a:spcAft>
                <a:spcPts val="600"/>
              </a:spcAft>
            </a:pPr>
            <a:endParaRPr lang="en-US" sz="16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2848" y="2078966"/>
            <a:ext cx="4440224" cy="2035834"/>
          </a:xfrm>
          <a:prstGeom prst="rect">
            <a:avLst/>
          </a:prstGeom>
          <a:solidFill>
            <a:srgbClr val="000000">
              <a:shade val="95000"/>
            </a:srgbClr>
          </a:solidFill>
          <a:ln w="12700" cap="sq">
            <a:noFill/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  <a:extLst/>
        </p:spPr>
      </p:pic>
    </p:spTree>
    <p:extLst>
      <p:ext uri="{BB962C8B-B14F-4D97-AF65-F5344CB8AC3E}">
        <p14:creationId xmlns:p14="http://schemas.microsoft.com/office/powerpoint/2010/main" val="23227007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</p:spPr>
        <p:txBody>
          <a:bodyPr/>
          <a:lstStyle/>
          <a:p>
            <a:pPr algn="l"/>
            <a:r>
              <a:rPr lang="en-US" dirty="0" smtClean="0"/>
              <a:t>Who are we?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9201"/>
            <a:ext cx="8686800" cy="373380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sz="2400" dirty="0" smtClean="0"/>
              <a:t>Local “franchise” of the American Job Center (AJC) Network</a:t>
            </a:r>
          </a:p>
          <a:p>
            <a:pPr marL="627063" lvl="1"/>
            <a:r>
              <a:rPr lang="en-US" sz="2000" dirty="0" smtClean="0"/>
              <a:t>Formed within Workforce Innovation and Opportunities Act (WIOA)</a:t>
            </a:r>
          </a:p>
          <a:p>
            <a:pPr marL="1027113" lvl="2"/>
            <a:r>
              <a:rPr lang="en-US" sz="2000" dirty="0" smtClean="0"/>
              <a:t>Funding from the US Department of Labor</a:t>
            </a:r>
          </a:p>
          <a:p>
            <a:pPr marL="1027113" lvl="2"/>
            <a:r>
              <a:rPr lang="en-US" sz="2000" dirty="0" smtClean="0"/>
              <a:t>Through Ohio Department of Job and Family Services</a:t>
            </a:r>
          </a:p>
          <a:p>
            <a:pPr marL="1027113" lvl="2">
              <a:spcAft>
                <a:spcPts val="600"/>
              </a:spcAft>
            </a:pPr>
            <a:r>
              <a:rPr lang="en-US" sz="2000" dirty="0" smtClean="0"/>
              <a:t>Locally (Area 11) – Workforce Development Board of Central Ohio</a:t>
            </a:r>
          </a:p>
          <a:p>
            <a:pPr marL="627063" lvl="1"/>
            <a:r>
              <a:rPr lang="en-US" sz="2000" dirty="0" smtClean="0"/>
              <a:t>AJC’s are “One-Stop” offices to focus on employment through collaboration</a:t>
            </a:r>
          </a:p>
          <a:p>
            <a:pPr marL="1027113" lvl="2"/>
            <a:r>
              <a:rPr lang="en-US" sz="2000" dirty="0" smtClean="0"/>
              <a:t>13 required community partners</a:t>
            </a:r>
          </a:p>
          <a:p>
            <a:pPr marL="1027113" lvl="2"/>
            <a:r>
              <a:rPr lang="en-US" sz="2000" dirty="0" smtClean="0"/>
              <a:t>Unlimited optional partners</a:t>
            </a:r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599" y="5029200"/>
            <a:ext cx="2133599" cy="76240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5077231"/>
            <a:ext cx="2476500" cy="71437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2580" y="4885385"/>
            <a:ext cx="1981200" cy="105003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3780" y="5003982"/>
            <a:ext cx="1898748" cy="812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03038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Our “Why” Statements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0100" y="2743200"/>
            <a:ext cx="7543800" cy="1905000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2800" i="1" dirty="0"/>
              <a:t>T</a:t>
            </a:r>
            <a:r>
              <a:rPr lang="en-US" sz="2800" i="1" dirty="0" smtClean="0"/>
              <a:t>o </a:t>
            </a:r>
            <a:r>
              <a:rPr lang="en-US" sz="2800" i="1" dirty="0"/>
              <a:t>deliver high quality services to individuals living in Franklin County and surrounding areas to prepare them for available careers that will provide gainful employment and connect businesses to skilled workers.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" y="1492401"/>
            <a:ext cx="89916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OhioMeansJobs Columbus-Franklin County</a:t>
            </a:r>
            <a:endParaRPr lang="en-US" sz="3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76516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754" y="11837"/>
            <a:ext cx="9126245" cy="902563"/>
          </a:xfrm>
        </p:spPr>
        <p:txBody>
          <a:bodyPr>
            <a:normAutofit/>
          </a:bodyPr>
          <a:lstStyle/>
          <a:p>
            <a:pPr algn="l"/>
            <a:r>
              <a:rPr lang="en-US" sz="3600" dirty="0" smtClean="0"/>
              <a:t>How do we approach our work?</a:t>
            </a:r>
            <a:endParaRPr lang="en-US" sz="3600" dirty="0"/>
          </a:p>
        </p:txBody>
      </p:sp>
      <p:sp>
        <p:nvSpPr>
          <p:cNvPr id="3" name="TextBox 2"/>
          <p:cNvSpPr txBox="1"/>
          <p:nvPr/>
        </p:nvSpPr>
        <p:spPr>
          <a:xfrm>
            <a:off x="838200" y="1659285"/>
            <a:ext cx="50292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Resource Center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Workshops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Career Counseling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Veteran Services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Adult Education Classes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Occupational Skills Training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Networking Opportunities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Business Solutions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Community Events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2057400"/>
            <a:ext cx="2743200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6227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Resource Center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Everything you need to assist in your job search</a:t>
            </a:r>
          </a:p>
          <a:p>
            <a:pPr lvl="1"/>
            <a:r>
              <a:rPr lang="en-US" dirty="0" smtClean="0"/>
              <a:t>24 Computers</a:t>
            </a:r>
          </a:p>
          <a:p>
            <a:pPr lvl="1"/>
            <a:r>
              <a:rPr lang="en-US" dirty="0"/>
              <a:t>F</a:t>
            </a:r>
            <a:r>
              <a:rPr lang="en-US" dirty="0" smtClean="0"/>
              <a:t>ax Machine</a:t>
            </a:r>
          </a:p>
          <a:p>
            <a:pPr lvl="1"/>
            <a:r>
              <a:rPr lang="en-US" dirty="0"/>
              <a:t>P</a:t>
            </a:r>
            <a:r>
              <a:rPr lang="en-US" dirty="0" smtClean="0"/>
              <a:t>rinters</a:t>
            </a:r>
          </a:p>
          <a:p>
            <a:pPr lvl="1"/>
            <a:r>
              <a:rPr lang="en-US" dirty="0" smtClean="0"/>
              <a:t>Resume Builder</a:t>
            </a:r>
          </a:p>
          <a:p>
            <a:pPr lvl="1"/>
            <a:r>
              <a:rPr lang="en-US" dirty="0" smtClean="0"/>
              <a:t>Labor Market Information</a:t>
            </a:r>
          </a:p>
          <a:p>
            <a:pPr lvl="1"/>
            <a:r>
              <a:rPr lang="en-US" dirty="0" smtClean="0"/>
              <a:t>Job Search Tools</a:t>
            </a:r>
            <a:endParaRPr lang="en-US" dirty="0"/>
          </a:p>
          <a:p>
            <a:pPr lvl="1"/>
            <a:r>
              <a:rPr lang="en-US" dirty="0" smtClean="0"/>
              <a:t>Assistance with OMJ website</a:t>
            </a:r>
          </a:p>
        </p:txBody>
      </p:sp>
    </p:spTree>
    <p:extLst>
      <p:ext uri="{BB962C8B-B14F-4D97-AF65-F5344CB8AC3E}">
        <p14:creationId xmlns:p14="http://schemas.microsoft.com/office/powerpoint/2010/main" val="1624410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Workshops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1"/>
            <a:ext cx="8229600" cy="3047999"/>
          </a:xfrm>
        </p:spPr>
        <p:txBody>
          <a:bodyPr numCol="2">
            <a:normAutofit/>
          </a:bodyPr>
          <a:lstStyle/>
          <a:p>
            <a:r>
              <a:rPr lang="en-US" dirty="0" smtClean="0"/>
              <a:t>Resume </a:t>
            </a:r>
          </a:p>
          <a:p>
            <a:r>
              <a:rPr lang="en-US" dirty="0" smtClean="0"/>
              <a:t>Interviewing</a:t>
            </a:r>
          </a:p>
          <a:p>
            <a:r>
              <a:rPr lang="en-US" dirty="0" smtClean="0"/>
              <a:t>Job Search</a:t>
            </a:r>
          </a:p>
          <a:p>
            <a:r>
              <a:rPr lang="en-US" dirty="0" smtClean="0"/>
              <a:t>Computer Basics</a:t>
            </a:r>
          </a:p>
          <a:p>
            <a:r>
              <a:rPr lang="en-US" dirty="0" smtClean="0"/>
              <a:t>Microsoft Office</a:t>
            </a:r>
          </a:p>
          <a:p>
            <a:r>
              <a:rPr lang="en-US" dirty="0" smtClean="0"/>
              <a:t>How to use OMJ</a:t>
            </a:r>
          </a:p>
          <a:p>
            <a:r>
              <a:rPr lang="en-US" dirty="0" smtClean="0"/>
              <a:t>OMJ Orientation</a:t>
            </a:r>
          </a:p>
          <a:p>
            <a:r>
              <a:rPr lang="en-US" dirty="0" smtClean="0"/>
              <a:t>Road Maps to Success</a:t>
            </a:r>
          </a:p>
          <a:p>
            <a:r>
              <a:rPr lang="en-US" dirty="0" smtClean="0"/>
              <a:t>Job Club</a:t>
            </a:r>
          </a:p>
        </p:txBody>
      </p:sp>
    </p:spTree>
    <p:extLst>
      <p:ext uri="{BB962C8B-B14F-4D97-AF65-F5344CB8AC3E}">
        <p14:creationId xmlns:p14="http://schemas.microsoft.com/office/powerpoint/2010/main" val="1472927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Career Counseling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Individualized sessions focused on your career goals</a:t>
            </a:r>
          </a:p>
          <a:p>
            <a:pPr lvl="1"/>
            <a:r>
              <a:rPr lang="en-US" dirty="0" smtClean="0"/>
              <a:t>Career exploration</a:t>
            </a:r>
          </a:p>
          <a:p>
            <a:pPr lvl="1"/>
            <a:r>
              <a:rPr lang="en-US" dirty="0" smtClean="0"/>
              <a:t>Job search</a:t>
            </a:r>
          </a:p>
          <a:p>
            <a:pPr lvl="1"/>
            <a:r>
              <a:rPr lang="en-US" dirty="0" smtClean="0"/>
              <a:t>Interview practice</a:t>
            </a:r>
          </a:p>
          <a:p>
            <a:pPr lvl="1"/>
            <a:r>
              <a:rPr lang="en-US" dirty="0" smtClean="0"/>
              <a:t>Creation of an Individual Employment Plan</a:t>
            </a:r>
          </a:p>
          <a:p>
            <a:pPr lvl="1"/>
            <a:r>
              <a:rPr lang="en-US" dirty="0" smtClean="0"/>
              <a:t>Skill enhancements</a:t>
            </a:r>
          </a:p>
          <a:p>
            <a:pPr lvl="1"/>
            <a:r>
              <a:rPr lang="en-US" dirty="0" smtClean="0"/>
              <a:t>Supportive services	 </a:t>
            </a:r>
            <a:r>
              <a:rPr lang="en-US" dirty="0"/>
              <a:t>	</a:t>
            </a:r>
            <a:r>
              <a:rPr lang="en-US" dirty="0" smtClean="0"/>
              <a:t> </a:t>
            </a:r>
            <a:r>
              <a:rPr lang="en-US" dirty="0"/>
              <a:t>	</a:t>
            </a:r>
            <a:r>
              <a:rPr lang="en-US" dirty="0" smtClean="0"/>
              <a:t> </a:t>
            </a:r>
            <a:r>
              <a:rPr lang="en-US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169310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Veteran Services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57200" y="1720840"/>
            <a:ext cx="56388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Services focused to assist with unemployment and underemployment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Services are geared towards the needs of eligible veterans and veterans’ spouses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Services utilize a network of partners to encourage long term success and career stability 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3091" y="2200275"/>
            <a:ext cx="2857500" cy="2457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417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Adult Education Classes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62100"/>
            <a:ext cx="6019800" cy="3733800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ASPIRE Classes are provided through Columbus City Schools </a:t>
            </a:r>
          </a:p>
          <a:p>
            <a:r>
              <a:rPr lang="en-US" dirty="0" smtClean="0"/>
              <a:t>Available onsite two days a week</a:t>
            </a:r>
          </a:p>
          <a:p>
            <a:r>
              <a:rPr lang="en-US" dirty="0" smtClean="0"/>
              <a:t>Focus is on GED attainment or preparation for post-secondary training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1800" y="2357438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1329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600" dirty="0" smtClean="0"/>
              <a:t>Occupational Skills Training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57300"/>
            <a:ext cx="5638800" cy="43434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Focus on enhancing skills for high demand jobs within Columbus/Franklin County</a:t>
            </a:r>
          </a:p>
          <a:p>
            <a:r>
              <a:rPr lang="en-US" dirty="0" smtClean="0"/>
              <a:t>Types of programs</a:t>
            </a:r>
          </a:p>
          <a:p>
            <a:pPr lvl="1"/>
            <a:r>
              <a:rPr lang="en-US" dirty="0" smtClean="0"/>
              <a:t>Degrees</a:t>
            </a:r>
          </a:p>
          <a:p>
            <a:pPr lvl="1"/>
            <a:r>
              <a:rPr lang="en-US" dirty="0" smtClean="0"/>
              <a:t>Certificates</a:t>
            </a:r>
          </a:p>
          <a:p>
            <a:pPr lvl="1"/>
            <a:r>
              <a:rPr lang="en-US" dirty="0" smtClean="0"/>
              <a:t>Licensures</a:t>
            </a:r>
          </a:p>
          <a:p>
            <a:r>
              <a:rPr lang="en-US" dirty="0" smtClean="0"/>
              <a:t>Tuition assistance may be available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2394039"/>
            <a:ext cx="2924175" cy="2069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6076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600" dirty="0" smtClean="0"/>
              <a:t>Networking Opportunities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66019"/>
            <a:ext cx="5791200" cy="452596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Networking/Job Club</a:t>
            </a:r>
          </a:p>
          <a:p>
            <a:pPr lvl="1"/>
            <a:r>
              <a:rPr lang="en-US" dirty="0" smtClean="0"/>
              <a:t>Focus on understanding the importance of a network</a:t>
            </a:r>
          </a:p>
          <a:p>
            <a:pPr lvl="1"/>
            <a:r>
              <a:rPr lang="en-US" dirty="0" smtClean="0"/>
              <a:t>Non-traditional job search methods </a:t>
            </a:r>
          </a:p>
          <a:p>
            <a:pPr lvl="1"/>
            <a:r>
              <a:rPr lang="en-US" dirty="0" smtClean="0"/>
              <a:t>Learn what human resource professionals are looking for</a:t>
            </a:r>
          </a:p>
          <a:p>
            <a:pPr lvl="1"/>
            <a:r>
              <a:rPr lang="en-US" dirty="0" smtClean="0"/>
              <a:t>Understand how to target employers and skill market yourself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0" y="2557463"/>
            <a:ext cx="2619375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7692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Business Solutions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5867400" cy="44196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Assist in connecting employers with employment ready candidates</a:t>
            </a:r>
          </a:p>
          <a:p>
            <a:r>
              <a:rPr lang="en-US" dirty="0" smtClean="0"/>
              <a:t>Provide current labor market information</a:t>
            </a:r>
          </a:p>
          <a:p>
            <a:r>
              <a:rPr lang="en-US" dirty="0" smtClean="0"/>
              <a:t>Provide support on </a:t>
            </a:r>
            <a:r>
              <a:rPr lang="en-US" dirty="0" smtClean="0"/>
              <a:t>OhioMeansJobs.com</a:t>
            </a:r>
          </a:p>
          <a:p>
            <a:r>
              <a:rPr lang="en-US" dirty="0" smtClean="0"/>
              <a:t>Provide opportunities for On-the-Job (OJT) Training projects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2514600"/>
            <a:ext cx="2750301" cy="1795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2710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Community Events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14500"/>
            <a:ext cx="6248400" cy="3429000"/>
          </a:xfrm>
        </p:spPr>
        <p:txBody>
          <a:bodyPr/>
          <a:lstStyle/>
          <a:p>
            <a:r>
              <a:rPr lang="en-US" dirty="0" smtClean="0"/>
              <a:t>Connect with job seekers in the community</a:t>
            </a:r>
          </a:p>
          <a:p>
            <a:r>
              <a:rPr lang="en-US" dirty="0" smtClean="0"/>
              <a:t>Provide information on services</a:t>
            </a:r>
          </a:p>
          <a:p>
            <a:r>
              <a:rPr lang="en-US" dirty="0" smtClean="0"/>
              <a:t>Resume assistance</a:t>
            </a:r>
          </a:p>
          <a:p>
            <a:r>
              <a:rPr lang="en-US" dirty="0" smtClean="0"/>
              <a:t>Connect job seekers with resources for success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2600" y="3505200"/>
            <a:ext cx="3305175" cy="1857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386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Community Events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990600"/>
            <a:ext cx="3829812" cy="492362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982220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Key Resources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646" y="1752600"/>
            <a:ext cx="2708565" cy="350520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7701" y="1752602"/>
            <a:ext cx="2708564" cy="3505200"/>
          </a:xfrm>
          <a:prstGeom prst="rect">
            <a:avLst/>
          </a:prstGeom>
          <a:ln>
            <a:solidFill>
              <a:srgbClr val="700017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8756" y="1752600"/>
            <a:ext cx="2723676" cy="350520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68752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0" y="1143000"/>
            <a:ext cx="2961382" cy="126774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62379" y="3124200"/>
            <a:ext cx="8229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latin typeface="Arial Black" panose="020B0A04020102020204" pitchFamily="34" charset="0"/>
              </a:rPr>
              <a:t>Questions?</a:t>
            </a:r>
            <a:endParaRPr lang="en-US" sz="40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6906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5513</TotalTime>
  <Words>453</Words>
  <Application>Microsoft Office PowerPoint</Application>
  <PresentationFormat>On-screen Show (4:3)</PresentationFormat>
  <Paragraphs>100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PowerPoint Presentation</vt:lpstr>
      <vt:lpstr>What is OhioMeansJobs?</vt:lpstr>
      <vt:lpstr>OhioMeansJobs.com</vt:lpstr>
      <vt:lpstr>Who are we?</vt:lpstr>
      <vt:lpstr>Our “Why” Statements</vt:lpstr>
      <vt:lpstr>How do we approach our work?</vt:lpstr>
      <vt:lpstr>Resource Center</vt:lpstr>
      <vt:lpstr>Workshops</vt:lpstr>
      <vt:lpstr>Career Counseling </vt:lpstr>
      <vt:lpstr>Veteran Services</vt:lpstr>
      <vt:lpstr>Adult Education Classes</vt:lpstr>
      <vt:lpstr>Occupational Skills Training</vt:lpstr>
      <vt:lpstr>Networking Opportunities</vt:lpstr>
      <vt:lpstr>Business Solutions</vt:lpstr>
      <vt:lpstr>Community Events</vt:lpstr>
      <vt:lpstr>Community Events</vt:lpstr>
      <vt:lpstr>Key Resources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Scott Johnson</dc:creator>
  <cp:lastModifiedBy>Scott Johnson</cp:lastModifiedBy>
  <cp:revision>69</cp:revision>
  <cp:lastPrinted>2017-10-24T15:10:05Z</cp:lastPrinted>
  <dcterms:created xsi:type="dcterms:W3CDTF">2017-10-17T12:38:13Z</dcterms:created>
  <dcterms:modified xsi:type="dcterms:W3CDTF">2018-05-09T12:56:31Z</dcterms:modified>
</cp:coreProperties>
</file>